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3" r:id="rId5"/>
    <p:sldId id="262" r:id="rId6"/>
    <p:sldId id="264" r:id="rId7"/>
    <p:sldId id="265" r:id="rId8"/>
    <p:sldId id="266" r:id="rId9"/>
    <p:sldId id="267" r:id="rId10"/>
    <p:sldId id="268" r:id="rId11"/>
    <p:sldId id="278" r:id="rId12"/>
    <p:sldId id="277" r:id="rId13"/>
    <p:sldId id="279" r:id="rId14"/>
    <p:sldId id="281" r:id="rId15"/>
    <p:sldId id="275" r:id="rId16"/>
    <p:sldId id="259" r:id="rId17"/>
    <p:sldId id="257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4C4"/>
    <a:srgbClr val="FF0066"/>
    <a:srgbClr val="30E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78" y="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6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5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6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3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0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41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4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2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9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9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49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C25FC-8B68-45E7-9AC6-98EC62BA4B62}" type="datetimeFigureOut">
              <a:rPr lang="en-US" smtClean="0"/>
              <a:pPr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4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inlandfrench.wikispacespaces.com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066800" y="228600"/>
            <a:ext cx="5124450" cy="1938992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0" dirty="0" smtClean="0">
                <a:solidFill>
                  <a:schemeClr val="bg1"/>
                </a:solidFill>
                <a:latin typeface="Dimbo" panose="020B0603010101010101" pitchFamily="34" charset="0"/>
              </a:rPr>
              <a:t>Bonjour</a:t>
            </a:r>
            <a:r>
              <a:rPr lang="fr-FR" sz="10000" dirty="0" smtClean="0">
                <a:solidFill>
                  <a:schemeClr val="bg1"/>
                </a:solidFill>
                <a:latin typeface="Dimbo" panose="020B0603010101010101" pitchFamily="34" charset="0"/>
              </a:rPr>
              <a:t>!</a:t>
            </a:r>
            <a:endParaRPr lang="fr-FR" sz="100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0" y="1981200"/>
            <a:ext cx="4648200" cy="46482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871686" y="3996392"/>
            <a:ext cx="5043714" cy="2308324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solidFill>
                  <a:schemeClr val="bg1"/>
                </a:solidFill>
                <a:latin typeface="Dimbo" panose="020B0603010101010101" pitchFamily="34" charset="0"/>
              </a:rPr>
              <a:t>Je m’appelle Madame </a:t>
            </a:r>
            <a:r>
              <a:rPr lang="fr-FR" sz="7200" dirty="0" err="1" smtClean="0">
                <a:solidFill>
                  <a:schemeClr val="bg1"/>
                </a:solidFill>
                <a:latin typeface="Dimbo" panose="020B0603010101010101" pitchFamily="34" charset="0"/>
              </a:rPr>
              <a:t>Berndt</a:t>
            </a:r>
            <a:endParaRPr lang="fr-FR" sz="72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5239"/>
            <a:ext cx="3429000" cy="329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0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Matériaux nécessaires</a:t>
            </a:r>
            <a:endParaRPr lang="fr-FR" sz="54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Un cahier de composition</a:t>
            </a:r>
            <a:endParaRPr lang="fr-FR" sz="54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1" r="14001"/>
          <a:stretch/>
        </p:blipFill>
        <p:spPr bwMode="auto">
          <a:xfrm>
            <a:off x="3252498" y="1447800"/>
            <a:ext cx="301232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702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Dimbo" panose="020B0603010101010101" pitchFamily="34" charset="0"/>
              </a:rPr>
              <a:t>Matériaux nécessaires</a:t>
            </a:r>
            <a:endParaRPr lang="fr-FR" sz="60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Un </a:t>
            </a:r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surligneur</a:t>
            </a:r>
            <a:endParaRPr lang="fr-FR" sz="54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4667" r="24667"/>
          <a:stretch/>
        </p:blipFill>
        <p:spPr>
          <a:xfrm>
            <a:off x="3733800" y="1505547"/>
            <a:ext cx="1981200" cy="391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9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5243" y="381000"/>
            <a:ext cx="8337755" cy="2585323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Write 3 things you have learned about this class already.  </a:t>
            </a:r>
          </a:p>
          <a:p>
            <a:pPr algn="r"/>
            <a:r>
              <a:rPr lang="en-US" sz="5400" i="1" dirty="0" smtClean="0">
                <a:solidFill>
                  <a:schemeClr val="bg1"/>
                </a:solidFill>
                <a:latin typeface="Dimbo" panose="020B0603010101010101" pitchFamily="34" charset="0"/>
              </a:rPr>
              <a:t>Keep them a secret for now!</a:t>
            </a:r>
            <a:endParaRPr lang="en-US" sz="5400" i="1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5242" y="4572000"/>
            <a:ext cx="8337755" cy="923330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Now, share them with a partner.</a:t>
            </a:r>
            <a:endParaRPr lang="en-US" sz="54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45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931" y="0"/>
            <a:ext cx="50961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6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905000"/>
            <a:ext cx="8337755" cy="212365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olivier" pitchFamily="2" charset="0"/>
              </a:rPr>
              <a:t>Do you have any questions for me?</a:t>
            </a:r>
            <a:endParaRPr lang="en-US" sz="6600" i="1" dirty="0">
              <a:solidFill>
                <a:schemeClr val="bg1"/>
              </a:solidFill>
              <a:latin typeface="olivi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7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176" y="3581400"/>
            <a:ext cx="3384282" cy="32766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81000" y="304800"/>
            <a:ext cx="83820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  <a:latin typeface="Dimbo" panose="020B0603010101010101" pitchFamily="34" charset="0"/>
              </a:rPr>
              <a:t>Répétez!</a:t>
            </a:r>
            <a:endParaRPr lang="fr-FR" sz="80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204100"/>
            <a:ext cx="6267450" cy="275460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7300" dirty="0" smtClean="0">
                <a:solidFill>
                  <a:schemeClr val="bg1"/>
                </a:solidFill>
                <a:latin typeface="Dimbo" panose="020B0603010101010101" pitchFamily="34" charset="0"/>
              </a:rPr>
              <a:t>Bonjour!</a:t>
            </a:r>
            <a:endParaRPr lang="fr-FR" sz="173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97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28600" y="2127100"/>
            <a:ext cx="8229600" cy="120032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solidFill>
                  <a:schemeClr val="bg1"/>
                </a:solidFill>
                <a:latin typeface="Dimbo" panose="020B0603010101010101" pitchFamily="34" charset="0"/>
              </a:rPr>
              <a:t>Je m’appelle ________.</a:t>
            </a:r>
            <a:endParaRPr lang="fr-FR" sz="72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267200"/>
            <a:ext cx="8229600" cy="2308324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solidFill>
                  <a:schemeClr val="bg1"/>
                </a:solidFill>
                <a:latin typeface="Dimbo" panose="020B0603010101010101" pitchFamily="34" charset="0"/>
              </a:rPr>
              <a:t>Et toi ?  Comment tu t’appelles ?</a:t>
            </a:r>
            <a:endParaRPr lang="fr-FR" sz="72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304800"/>
            <a:ext cx="83820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  <a:latin typeface="Dimbo" panose="020B0603010101010101" pitchFamily="34" charset="0"/>
              </a:rPr>
              <a:t>Répétez!</a:t>
            </a:r>
            <a:endParaRPr lang="fr-FR" sz="80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27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498988" y="1905000"/>
            <a:ext cx="8229600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Dimbo" panose="020B0603010101010101" pitchFamily="34" charset="0"/>
              </a:rPr>
              <a:t>Je m’appelle ________.</a:t>
            </a:r>
            <a:endParaRPr lang="fr-FR" sz="60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304800"/>
            <a:ext cx="8382000" cy="120032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solidFill>
                  <a:schemeClr val="bg1"/>
                </a:solidFill>
                <a:latin typeface="Dimbo" panose="020B0603010101010101" pitchFamily="34" charset="0"/>
              </a:rPr>
              <a:t>Copiez</a:t>
            </a:r>
            <a:endParaRPr lang="fr-FR" sz="72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52700" y="3209362"/>
            <a:ext cx="4495800" cy="2514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Dimbo" panose="020B0603010101010101" pitchFamily="34" charset="0"/>
            </a:endParaRPr>
          </a:p>
        </p:txBody>
      </p:sp>
      <p:pic>
        <p:nvPicPr>
          <p:cNvPr id="3076" name="Picture 4" descr="http://www.7interiordesign.com/upload/7interiordesign/images/pari_47x75_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94642">
            <a:off x="2778330" y="4320971"/>
            <a:ext cx="838200" cy="129443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781300" y="3666563"/>
            <a:ext cx="4114800" cy="1569660"/>
          </a:xfrm>
          <a:prstGeom prst="rect">
            <a:avLst/>
          </a:prstGeom>
          <a:noFill/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FF0066"/>
                </a:solidFill>
                <a:latin typeface="Dimbo" panose="020B0603010101010101" pitchFamily="34" charset="0"/>
              </a:rPr>
              <a:t>J</a:t>
            </a:r>
            <a:r>
              <a:rPr lang="fr-FR" sz="4800" dirty="0" smtClean="0">
                <a:solidFill>
                  <a:schemeClr val="accent6">
                    <a:lumMod val="75000"/>
                  </a:schemeClr>
                </a:solidFill>
                <a:latin typeface="Dimbo" panose="020B0603010101010101" pitchFamily="34" charset="0"/>
              </a:rPr>
              <a:t>e</a:t>
            </a:r>
            <a:r>
              <a:rPr lang="fr-FR" sz="4800" dirty="0" smtClean="0">
                <a:latin typeface="Dimbo" panose="020B0603010101010101" pitchFamily="34" charset="0"/>
              </a:rPr>
              <a:t> </a:t>
            </a:r>
            <a:r>
              <a:rPr lang="fr-FR" sz="4800" dirty="0" smtClean="0">
                <a:solidFill>
                  <a:srgbClr val="00B050"/>
                </a:solidFill>
                <a:latin typeface="Dimbo" panose="020B0603010101010101" pitchFamily="34" charset="0"/>
              </a:rPr>
              <a:t>m</a:t>
            </a:r>
            <a:r>
              <a:rPr lang="fr-FR" sz="4800" dirty="0" smtClean="0">
                <a:solidFill>
                  <a:srgbClr val="00B0F0"/>
                </a:solidFill>
                <a:latin typeface="Dimbo" panose="020B0603010101010101" pitchFamily="34" charset="0"/>
              </a:rPr>
              <a:t>’</a:t>
            </a:r>
            <a:r>
              <a:rPr lang="fr-FR" sz="4800" dirty="0" smtClean="0">
                <a:solidFill>
                  <a:srgbClr val="0D04C4"/>
                </a:solidFill>
                <a:latin typeface="Dimbo" panose="020B0603010101010101" pitchFamily="34" charset="0"/>
              </a:rPr>
              <a:t>a</a:t>
            </a:r>
            <a:r>
              <a:rPr lang="fr-FR" sz="4800" dirty="0" smtClean="0">
                <a:solidFill>
                  <a:srgbClr val="7030A0"/>
                </a:solidFill>
                <a:latin typeface="Dimbo" panose="020B0603010101010101" pitchFamily="34" charset="0"/>
              </a:rPr>
              <a:t>p</a:t>
            </a:r>
            <a:r>
              <a:rPr lang="fr-FR" sz="4800" dirty="0" smtClean="0">
                <a:solidFill>
                  <a:srgbClr val="002060"/>
                </a:solidFill>
                <a:latin typeface="Dimbo" panose="020B0603010101010101" pitchFamily="34" charset="0"/>
              </a:rPr>
              <a:t>p</a:t>
            </a:r>
            <a:r>
              <a:rPr lang="fr-FR" sz="4800" dirty="0" smtClean="0">
                <a:solidFill>
                  <a:srgbClr val="FF0066"/>
                </a:solidFill>
                <a:latin typeface="Dimbo" panose="020B0603010101010101" pitchFamily="34" charset="0"/>
              </a:rPr>
              <a:t>e</a:t>
            </a:r>
            <a:r>
              <a:rPr lang="fr-FR" sz="4800" dirty="0" smtClean="0">
                <a:solidFill>
                  <a:schemeClr val="accent6">
                    <a:lumMod val="75000"/>
                  </a:schemeClr>
                </a:solidFill>
                <a:latin typeface="Dimbo" panose="020B0603010101010101" pitchFamily="34" charset="0"/>
              </a:rPr>
              <a:t>l</a:t>
            </a:r>
            <a:r>
              <a:rPr lang="fr-FR" sz="4800" dirty="0" smtClean="0">
                <a:solidFill>
                  <a:srgbClr val="00B050"/>
                </a:solidFill>
                <a:latin typeface="Dimbo" panose="020B0603010101010101" pitchFamily="34" charset="0"/>
              </a:rPr>
              <a:t>l</a:t>
            </a:r>
            <a:r>
              <a:rPr lang="fr-FR" sz="4800" dirty="0" smtClean="0">
                <a:solidFill>
                  <a:srgbClr val="00B0F0"/>
                </a:solidFill>
                <a:latin typeface="Dimbo" panose="020B0603010101010101" pitchFamily="34" charset="0"/>
              </a:rPr>
              <a:t>e</a:t>
            </a:r>
          </a:p>
          <a:p>
            <a:pPr algn="ctr"/>
            <a:r>
              <a:rPr lang="fr-FR" sz="4800" dirty="0" smtClean="0">
                <a:latin typeface="Dimbo" panose="020B0603010101010101" pitchFamily="34" charset="0"/>
              </a:rPr>
              <a:t> </a:t>
            </a:r>
            <a:r>
              <a:rPr lang="fr-FR" sz="4800" dirty="0" smtClean="0">
                <a:solidFill>
                  <a:srgbClr val="00B0F0"/>
                </a:solidFill>
                <a:latin typeface="Dimbo" panose="020B0603010101010101" pitchFamily="34" charset="0"/>
              </a:rPr>
              <a:t>S</a:t>
            </a:r>
            <a:r>
              <a:rPr lang="fr-FR" sz="4800" dirty="0" smtClean="0">
                <a:solidFill>
                  <a:srgbClr val="7030A0"/>
                </a:solidFill>
                <a:latin typeface="Dimbo" panose="020B0603010101010101" pitchFamily="34" charset="0"/>
              </a:rPr>
              <a:t>o</a:t>
            </a:r>
            <a:r>
              <a:rPr lang="fr-FR" sz="4800" dirty="0" smtClean="0">
                <a:solidFill>
                  <a:srgbClr val="002060"/>
                </a:solidFill>
                <a:latin typeface="Dimbo" panose="020B0603010101010101" pitchFamily="34" charset="0"/>
              </a:rPr>
              <a:t>p</a:t>
            </a:r>
            <a:r>
              <a:rPr lang="fr-FR" sz="4800" dirty="0" smtClean="0">
                <a:solidFill>
                  <a:srgbClr val="FF0066"/>
                </a:solidFill>
                <a:latin typeface="Dimbo" panose="020B0603010101010101" pitchFamily="34" charset="0"/>
              </a:rPr>
              <a:t>h</a:t>
            </a:r>
            <a:r>
              <a:rPr lang="fr-FR" sz="4800" dirty="0" smtClean="0">
                <a:solidFill>
                  <a:schemeClr val="accent6">
                    <a:lumMod val="75000"/>
                  </a:schemeClr>
                </a:solidFill>
                <a:latin typeface="Dimbo" panose="020B0603010101010101" pitchFamily="34" charset="0"/>
              </a:rPr>
              <a:t>i</a:t>
            </a:r>
            <a:r>
              <a:rPr lang="fr-FR" sz="4800" dirty="0" smtClean="0">
                <a:solidFill>
                  <a:srgbClr val="00B050"/>
                </a:solidFill>
                <a:latin typeface="Dimbo" panose="020B0603010101010101" pitchFamily="34" charset="0"/>
              </a:rPr>
              <a:t>e</a:t>
            </a:r>
            <a:endParaRPr lang="fr-FR" sz="4800" dirty="0">
              <a:latin typeface="Dimbo" panose="020B0603010101010101" pitchFamily="34" charset="0"/>
            </a:endParaRPr>
          </a:p>
        </p:txBody>
      </p:sp>
      <p:pic>
        <p:nvPicPr>
          <p:cNvPr id="14" name="Picture 4" descr="http://t1.gstatic.com/images?q=tbn:ANd9GcRLuBNB7IJIabDgV0Rv5zv300hA1ayca3z-cg9hS9rINgTmravZPQ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0556" y="4885763"/>
            <a:ext cx="1037345" cy="685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0" y="5818257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latin typeface="Dimbo" panose="020B0603010101010101" pitchFamily="34" charset="0"/>
              </a:rPr>
              <a:t>Exemple</a:t>
            </a:r>
            <a:endParaRPr lang="en-US" sz="40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28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13" grpId="0" animBg="1"/>
      <p:bldP spid="1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46588" y="325248"/>
            <a:ext cx="8229600" cy="120032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solidFill>
                  <a:schemeClr val="bg1"/>
                </a:solidFill>
                <a:latin typeface="Dimbo" panose="020B0603010101010101" pitchFamily="34" charset="0"/>
              </a:rPr>
              <a:t>Je m’appelle ________.</a:t>
            </a:r>
            <a:endParaRPr lang="fr-FR" sz="72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623" y="1970905"/>
            <a:ext cx="8382000" cy="120032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solidFill>
                  <a:schemeClr val="bg1"/>
                </a:solidFill>
                <a:latin typeface="Dimbo" panose="020B0603010101010101" pitchFamily="34" charset="0"/>
              </a:rPr>
              <a:t>Il s’appelle</a:t>
            </a:r>
            <a:endParaRPr lang="fr-FR" sz="72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0388" y="3616562"/>
            <a:ext cx="8382000" cy="1200329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solidFill>
                  <a:schemeClr val="bg1"/>
                </a:solidFill>
                <a:latin typeface="Dimbo" panose="020B0603010101010101" pitchFamily="34" charset="0"/>
              </a:rPr>
              <a:t>Elle s’appelle</a:t>
            </a:r>
            <a:endParaRPr lang="fr-FR" sz="72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623" y="5410200"/>
            <a:ext cx="8328212" cy="1200329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solidFill>
                  <a:schemeClr val="bg1"/>
                </a:solidFill>
                <a:latin typeface="Dimbo" panose="020B0603010101010101" pitchFamily="34" charset="0"/>
              </a:rPr>
              <a:t>Comment tu t’appelles ?</a:t>
            </a:r>
            <a:endParaRPr lang="fr-FR" sz="72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94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10" grpId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381000"/>
            <a:ext cx="7086600" cy="175432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J’adore la France et j’adore faire du surf</a:t>
            </a:r>
            <a:endParaRPr lang="fr-FR" sz="54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8568"/>
            <a:ext cx="6096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98" r="100000">
                        <a14:foregroundMark x1="18155" y1="72576" x2="18155" y2="72576"/>
                        <a14:foregroundMark x1="30060" y1="97507" x2="30060" y2="97507"/>
                        <a14:foregroundMark x1="51190" y1="67036" x2="51190" y2="67036"/>
                        <a14:foregroundMark x1="35417" y1="62327" x2="35417" y2="62327"/>
                        <a14:foregroundMark x1="80655" y1="71191" x2="80655" y2="71191"/>
                        <a14:foregroundMark x1="72321" y1="68975" x2="72321" y2="689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52" y="2191430"/>
            <a:ext cx="4343400" cy="466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98" r="100000">
                        <a14:foregroundMark x1="18155" y1="72576" x2="18155" y2="72576"/>
                        <a14:foregroundMark x1="30060" y1="97507" x2="30060" y2="97507"/>
                        <a14:foregroundMark x1="51190" y1="67036" x2="51190" y2="67036"/>
                        <a14:foregroundMark x1="35417" y1="62327" x2="35417" y2="62327"/>
                        <a14:foregroundMark x1="80655" y1="71191" x2="80655" y2="71191"/>
                        <a14:foregroundMark x1="72321" y1="68975" x2="72321" y2="689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6000" y="3706018"/>
            <a:ext cx="2933700" cy="3151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2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J’adore la technologie!</a:t>
            </a:r>
            <a:endParaRPr lang="fr-FR" sz="54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1170" y="3186470"/>
            <a:ext cx="8337755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Dimbo" panose="020B0603010101010101" pitchFamily="34" charset="0"/>
              </a:rPr>
              <a:t>mainlandfrench.wikispaces.com</a:t>
            </a:r>
            <a:endParaRPr lang="fr-FR" sz="48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799" y="5791200"/>
            <a:ext cx="8337755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Dimbo" panose="020B0603010101010101" pitchFamily="34" charset="0"/>
              </a:rPr>
              <a:t>Facebook @</a:t>
            </a:r>
            <a:r>
              <a:rPr lang="fr-FR" sz="4800" dirty="0" err="1" smtClean="0">
                <a:solidFill>
                  <a:schemeClr val="bg1"/>
                </a:solidFill>
                <a:latin typeface="Dimbo" panose="020B0603010101010101" pitchFamily="34" charset="0"/>
              </a:rPr>
              <a:t>mainlandfrench</a:t>
            </a:r>
            <a:endParaRPr lang="fr-FR" sz="48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3827" y="1736951"/>
            <a:ext cx="8337755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olivier" pitchFamily="2" charset="0"/>
              </a:rPr>
              <a:t>Sites Web Importants:</a:t>
            </a:r>
            <a:endParaRPr lang="fr-FR" sz="5400" dirty="0">
              <a:latin typeface="olivier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1170" y="4495800"/>
            <a:ext cx="8337755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Dimbo" panose="020B0603010101010101" pitchFamily="34" charset="0"/>
              </a:rPr>
              <a:t>Twitter @</a:t>
            </a:r>
            <a:r>
              <a:rPr lang="fr-FR" sz="4800" dirty="0" err="1" smtClean="0">
                <a:solidFill>
                  <a:schemeClr val="bg1"/>
                </a:solidFill>
                <a:latin typeface="Dimbo" panose="020B0603010101010101" pitchFamily="34" charset="0"/>
              </a:rPr>
              <a:t>mrhsfrench</a:t>
            </a:r>
            <a:endParaRPr lang="fr-FR" sz="48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35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6" grpId="0" animBg="1"/>
      <p:bldP spid="6" grpId="1" animBg="1"/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245" y="5715000"/>
            <a:ext cx="8337755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Dimbo" panose="020B0603010101010101" pitchFamily="34" charset="0"/>
              </a:rPr>
              <a:t>Regardez le </a:t>
            </a:r>
            <a:r>
              <a:rPr lang="fr-FR" sz="4800" dirty="0" err="1" smtClean="0">
                <a:solidFill>
                  <a:schemeClr val="bg1"/>
                </a:solidFill>
                <a:latin typeface="Dimbo" panose="020B0603010101010101" pitchFamily="34" charset="0"/>
              </a:rPr>
              <a:t>wikispace</a:t>
            </a:r>
            <a:r>
              <a:rPr lang="fr-FR" sz="4800" dirty="0" smtClean="0">
                <a:solidFill>
                  <a:schemeClr val="bg1"/>
                </a:solidFill>
                <a:latin typeface="Dimbo" panose="020B0603010101010101" pitchFamily="34" charset="0"/>
              </a:rPr>
              <a:t>!!</a:t>
            </a:r>
            <a:endParaRPr lang="fr-FR" sz="4800" u="sng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3505200"/>
            <a:ext cx="2136775" cy="2052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447800"/>
            <a:ext cx="4872146" cy="3647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381000" y="304800"/>
            <a:ext cx="3505200" cy="144655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latin typeface="Dimbo" panose="020B0603010101010101" pitchFamily="34" charset="0"/>
              </a:rPr>
              <a:t>Absent?</a:t>
            </a:r>
            <a:endParaRPr lang="fr-FR" sz="88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81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Questions? Difficultés?</a:t>
            </a:r>
            <a:endParaRPr lang="fr-FR" sz="54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189" y="4627364"/>
            <a:ext cx="8337755" cy="215443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u="sng" dirty="0" smtClean="0">
                <a:solidFill>
                  <a:srgbClr val="0070C0"/>
                </a:solidFill>
                <a:latin typeface="Dimbo" panose="020B0603010101010101" pitchFamily="34" charset="0"/>
              </a:rPr>
              <a:t>Déjeuner</a:t>
            </a:r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 avec moi à la </a:t>
            </a:r>
            <a:r>
              <a:rPr lang="fr-FR" sz="5400" u="sng" dirty="0" smtClean="0">
                <a:solidFill>
                  <a:srgbClr val="0070C0"/>
                </a:solidFill>
                <a:latin typeface="Dimbo" panose="020B0603010101010101" pitchFamily="34" charset="0"/>
              </a:rPr>
              <a:t>salle de classe </a:t>
            </a:r>
            <a:r>
              <a:rPr lang="fr-FR" sz="8000" u="sng" dirty="0" smtClean="0">
                <a:solidFill>
                  <a:schemeClr val="bg1"/>
                </a:solidFill>
                <a:latin typeface="Dimbo" panose="020B0603010101010101" pitchFamily="34" charset="0"/>
              </a:rPr>
              <a:t>A-1</a:t>
            </a:r>
            <a:endParaRPr lang="fr-FR" sz="8000" u="sng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524000"/>
            <a:ext cx="1944687" cy="2855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2211003" cy="2424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265170_2151822921719_1430783243_2520838_3291062_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1447800"/>
            <a:ext cx="4064000" cy="3048000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1234559" y="3848100"/>
            <a:ext cx="976445" cy="1028700"/>
          </a:xfrm>
          <a:prstGeom prst="straightConnector1">
            <a:avLst/>
          </a:prstGeom>
          <a:ln w="127000">
            <a:solidFill>
              <a:srgbClr val="00B0F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170843" y="3650019"/>
            <a:ext cx="687513" cy="1210965"/>
          </a:xfrm>
          <a:prstGeom prst="straightConnector1">
            <a:avLst/>
          </a:prstGeom>
          <a:ln w="127000">
            <a:solidFill>
              <a:srgbClr val="00B0F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5486400" y="2819400"/>
            <a:ext cx="1211782" cy="2057401"/>
          </a:xfrm>
          <a:prstGeom prst="straightConnector1">
            <a:avLst/>
          </a:prstGeom>
          <a:ln w="127000">
            <a:solidFill>
              <a:srgbClr val="00B0F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19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Dimbo" panose="020B0603010101010101" pitchFamily="34" charset="0"/>
              </a:rPr>
              <a:t>Matériaux nécessaires</a:t>
            </a:r>
            <a:endParaRPr lang="fr-FR" sz="60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Un (1) classeur</a:t>
            </a:r>
            <a:endParaRPr lang="fr-FR" sz="54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6" name="il_fi" descr="http://showmomthemoney.com/wp/wp-content/uploads/2009/04/3-ring-binder-pictur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793" y="1752600"/>
            <a:ext cx="4907897" cy="355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002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Matériaux nécessaires</a:t>
            </a:r>
            <a:endParaRPr lang="fr-FR" sz="54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Dimbo" panose="020B0603010101010101" pitchFamily="34" charset="0"/>
              </a:rPr>
              <a:t>Du papier</a:t>
            </a:r>
            <a:endParaRPr lang="fr-FR" sz="60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7" name="il_fi" descr="http://feeds2.yourstorewizards.com/3363/images/250x1000/uss-mea171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343026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702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Dimbo" panose="020B0603010101010101" pitchFamily="34" charset="0"/>
              </a:rPr>
              <a:t>Matériaux nécessaires</a:t>
            </a:r>
            <a:endParaRPr lang="fr-FR" sz="60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5566632"/>
            <a:ext cx="8337755" cy="110799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solidFill>
                  <a:schemeClr val="bg1"/>
                </a:solidFill>
                <a:latin typeface="Dimbo" panose="020B0603010101010101" pitchFamily="34" charset="0"/>
              </a:rPr>
              <a:t>Des crayons</a:t>
            </a:r>
            <a:endParaRPr lang="fr-FR" sz="66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7" name="il_fi" descr="http://g-ec2.images-amazon.com/images/I/41hfZhF6GN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600200"/>
            <a:ext cx="4191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://vantagepointblog.files.wordpress.com/2009/11/crayola-crayons-logo-box-new.jpg"/>
          <p:cNvPicPr>
            <a:picLocks noChangeAspect="1" noChangeArrowheads="1"/>
          </p:cNvPicPr>
          <p:nvPr/>
        </p:nvPicPr>
        <p:blipFill>
          <a:blip r:embed="rId3" cstate="print"/>
          <a:srcRect l="16394" t="4918" r="16393" b="6557"/>
          <a:stretch>
            <a:fillRect/>
          </a:stretch>
        </p:blipFill>
        <p:spPr bwMode="auto">
          <a:xfrm>
            <a:off x="609600" y="1524000"/>
            <a:ext cx="2777067" cy="3657600"/>
          </a:xfrm>
          <a:prstGeom prst="rect">
            <a:avLst/>
          </a:prstGeom>
          <a:noFill/>
        </p:spPr>
      </p:pic>
      <p:pic>
        <p:nvPicPr>
          <p:cNvPr id="6" name="Picture 5" descr="No_sign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71600"/>
            <a:ext cx="4038600" cy="4038600"/>
          </a:xfrm>
          <a:prstGeom prst="rect">
            <a:avLst/>
          </a:prstGeom>
        </p:spPr>
      </p:pic>
      <p:pic>
        <p:nvPicPr>
          <p:cNvPr id="8" name="Picture 7" descr="bright-green-tick-m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800" y="1828800"/>
            <a:ext cx="2831592" cy="294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2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81000" y="304800"/>
            <a:ext cx="8382000" cy="110799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solidFill>
                  <a:schemeClr val="bg1"/>
                </a:solidFill>
                <a:latin typeface="Dimbo" panose="020B0603010101010101" pitchFamily="34" charset="0"/>
              </a:rPr>
              <a:t>Matériaux nécessaires</a:t>
            </a:r>
            <a:endParaRPr lang="fr-FR" sz="66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45" y="5715000"/>
            <a:ext cx="8337755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Dimbo" panose="020B0603010101010101" pitchFamily="34" charset="0"/>
              </a:rPr>
              <a:t>Une (1) perforatrice</a:t>
            </a:r>
            <a:endParaRPr lang="fr-FR" sz="54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pic>
        <p:nvPicPr>
          <p:cNvPr id="7" name="il_fi" descr="http://s7d5.scene7.com/is/image/Staples/s0257215_sc7?$sku$"/>
          <p:cNvPicPr/>
          <p:nvPr/>
        </p:nvPicPr>
        <p:blipFill>
          <a:blip r:embed="rId2" cstate="print"/>
          <a:srcRect r="73636"/>
          <a:stretch>
            <a:fillRect/>
          </a:stretch>
        </p:blipFill>
        <p:spPr bwMode="auto">
          <a:xfrm>
            <a:off x="3973461" y="1800162"/>
            <a:ext cx="1241322" cy="3566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702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</TotalTime>
  <Words>150</Words>
  <Application>Microsoft Office PowerPoint</Application>
  <PresentationFormat>On-screen Show (4:3)</PresentationFormat>
  <Paragraphs>42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Dimbo</vt:lpstr>
      <vt:lpstr>olivier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54</cp:revision>
  <dcterms:created xsi:type="dcterms:W3CDTF">2011-06-18T22:59:03Z</dcterms:created>
  <dcterms:modified xsi:type="dcterms:W3CDTF">2014-08-27T21:08:59Z</dcterms:modified>
</cp:coreProperties>
</file>